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2400000" cx="6480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205">
          <p15:clr>
            <a:srgbClr val="A4A3A4"/>
          </p15:clr>
        </p15:guide>
        <p15:guide id="2" pos="204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205" orient="horz"/>
        <p:guide pos="2040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5" y="685800"/>
            <a:ext cx="685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55" y="685800"/>
            <a:ext cx="6858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208957" y="4690236"/>
            <a:ext cx="60382500" cy="12929700"/>
          </a:xfrm>
          <a:prstGeom prst="rect">
            <a:avLst/>
          </a:prstGeom>
        </p:spPr>
        <p:txBody>
          <a:bodyPr anchorCtr="0" anchor="b" bIns="621800" lIns="621800" spcFirstLastPara="1" rIns="621800" wrap="square" tIns="621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400"/>
              <a:buNone/>
              <a:defRPr sz="35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08898" y="17852756"/>
            <a:ext cx="60382500" cy="49926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208898" y="6967717"/>
            <a:ext cx="60382500" cy="12368400"/>
          </a:xfrm>
          <a:prstGeom prst="rect">
            <a:avLst/>
          </a:prstGeom>
        </p:spPr>
        <p:txBody>
          <a:bodyPr anchorCtr="0" anchor="b" bIns="621800" lIns="621800" spcFirstLastPara="1" rIns="621800" wrap="square" tIns="621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1500"/>
              <a:buNone/>
              <a:defRPr sz="81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208898" y="19856535"/>
            <a:ext cx="60382500" cy="81942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1009650" lvl="0" marL="457200" algn="ctr">
              <a:spcBef>
                <a:spcPts val="0"/>
              </a:spcBef>
              <a:spcAft>
                <a:spcPts val="0"/>
              </a:spcAft>
              <a:buSzPts val="12300"/>
              <a:buChar char="●"/>
              <a:defRPr/>
            </a:lvl1pPr>
            <a:lvl2pPr indent="-838200" lvl="1" marL="914400" algn="ctr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2pPr>
            <a:lvl3pPr indent="-838200" lvl="2" marL="1371600" algn="ctr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3pPr>
            <a:lvl4pPr indent="-838200" lvl="3" marL="18288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4pPr>
            <a:lvl5pPr indent="-838200" lvl="4" marL="2286000" algn="ctr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5pPr>
            <a:lvl6pPr indent="-838200" lvl="5" marL="2743200" algn="ctr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6pPr>
            <a:lvl7pPr indent="-838200" lvl="6" marL="3200400" algn="ctr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7pPr>
            <a:lvl8pPr indent="-838200" lvl="7" marL="3657600" algn="ctr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8pPr>
            <a:lvl9pPr indent="-838200" lvl="8" marL="4114800" algn="ctr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208898" y="13548661"/>
            <a:ext cx="60382500" cy="53028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500"/>
              <a:buNone/>
              <a:defRPr sz="245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208898" y="2803307"/>
            <a:ext cx="60382500" cy="36075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208898" y="7259685"/>
            <a:ext cx="60382500" cy="215208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1009650" lvl="0" marL="457200">
              <a:spcBef>
                <a:spcPts val="0"/>
              </a:spcBef>
              <a:spcAft>
                <a:spcPts val="0"/>
              </a:spcAft>
              <a:buSzPts val="12300"/>
              <a:buChar char="●"/>
              <a:defRPr/>
            </a:lvl1pPr>
            <a:lvl2pPr indent="-838200" lvl="1" marL="9144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2pPr>
            <a:lvl3pPr indent="-838200" lvl="2" marL="13716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3pPr>
            <a:lvl4pPr indent="-838200" lvl="3" marL="18288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4pPr>
            <a:lvl5pPr indent="-838200" lvl="4" marL="22860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5pPr>
            <a:lvl6pPr indent="-838200" lvl="5" marL="27432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6pPr>
            <a:lvl7pPr indent="-838200" lvl="6" marL="32004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7pPr>
            <a:lvl8pPr indent="-838200" lvl="7" marL="36576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8pPr>
            <a:lvl9pPr indent="-838200" lvl="8" marL="41148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208898" y="2803307"/>
            <a:ext cx="60382500" cy="36075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208898" y="7259685"/>
            <a:ext cx="28345800" cy="215208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838200" lvl="0" marL="457200">
              <a:spcBef>
                <a:spcPts val="0"/>
              </a:spcBef>
              <a:spcAft>
                <a:spcPts val="0"/>
              </a:spcAft>
              <a:buSzPts val="9600"/>
              <a:buChar char="●"/>
              <a:defRPr sz="9600"/>
            </a:lvl1pPr>
            <a:lvl2pPr indent="-749300" lvl="1" marL="9144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2pPr>
            <a:lvl3pPr indent="-749300" lvl="2" marL="13716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3pPr>
            <a:lvl4pPr indent="-749300" lvl="3" marL="18288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4pPr>
            <a:lvl5pPr indent="-749300" lvl="4" marL="22860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5pPr>
            <a:lvl6pPr indent="-749300" lvl="5" marL="27432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6pPr>
            <a:lvl7pPr indent="-749300" lvl="6" marL="32004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7pPr>
            <a:lvl8pPr indent="-749300" lvl="7" marL="36576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8pPr>
            <a:lvl9pPr indent="-749300" lvl="8" marL="41148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4245354" y="7259685"/>
            <a:ext cx="28345800" cy="215208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838200" lvl="0" marL="457200">
              <a:spcBef>
                <a:spcPts val="0"/>
              </a:spcBef>
              <a:spcAft>
                <a:spcPts val="0"/>
              </a:spcAft>
              <a:buSzPts val="9600"/>
              <a:buChar char="●"/>
              <a:defRPr sz="9600"/>
            </a:lvl1pPr>
            <a:lvl2pPr indent="-749300" lvl="1" marL="9144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2pPr>
            <a:lvl3pPr indent="-749300" lvl="2" marL="13716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3pPr>
            <a:lvl4pPr indent="-749300" lvl="3" marL="18288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4pPr>
            <a:lvl5pPr indent="-749300" lvl="4" marL="22860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5pPr>
            <a:lvl6pPr indent="-749300" lvl="5" marL="27432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6pPr>
            <a:lvl7pPr indent="-749300" lvl="6" marL="32004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7pPr>
            <a:lvl8pPr indent="-749300" lvl="7" marL="36576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8pPr>
            <a:lvl9pPr indent="-749300" lvl="8" marL="41148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208898" y="2803307"/>
            <a:ext cx="60382500" cy="36075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208898" y="3499843"/>
            <a:ext cx="19899300" cy="4760100"/>
          </a:xfrm>
          <a:prstGeom prst="rect">
            <a:avLst/>
          </a:prstGeom>
        </p:spPr>
        <p:txBody>
          <a:bodyPr anchorCtr="0" anchor="b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1pPr>
            <a:lvl2pPr lvl="1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2pPr>
            <a:lvl3pPr lvl="2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3pPr>
            <a:lvl4pPr lvl="3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4pPr>
            <a:lvl5pPr lvl="4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5pPr>
            <a:lvl6pPr lvl="5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6pPr>
            <a:lvl7pPr lvl="6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7pPr>
            <a:lvl8pPr lvl="7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8pPr>
            <a:lvl9pPr lvl="8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208898" y="8753386"/>
            <a:ext cx="19899300" cy="200277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749300" lvl="0" marL="4572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1pPr>
            <a:lvl2pPr indent="-749300" lvl="1" marL="9144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2pPr>
            <a:lvl3pPr indent="-749300" lvl="2" marL="13716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3pPr>
            <a:lvl4pPr indent="-749300" lvl="3" marL="18288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4pPr>
            <a:lvl5pPr indent="-749300" lvl="4" marL="22860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5pPr>
            <a:lvl6pPr indent="-749300" lvl="5" marL="27432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6pPr>
            <a:lvl7pPr indent="-749300" lvl="6" marL="3200400">
              <a:spcBef>
                <a:spcPts val="0"/>
              </a:spcBef>
              <a:spcAft>
                <a:spcPts val="0"/>
              </a:spcAft>
              <a:buSzPts val="8200"/>
              <a:buChar char="●"/>
              <a:defRPr sz="8200"/>
            </a:lvl7pPr>
            <a:lvl8pPr indent="-749300" lvl="7" marL="3657600">
              <a:spcBef>
                <a:spcPts val="0"/>
              </a:spcBef>
              <a:spcAft>
                <a:spcPts val="0"/>
              </a:spcAft>
              <a:buSzPts val="8200"/>
              <a:buChar char="○"/>
              <a:defRPr sz="8200"/>
            </a:lvl8pPr>
            <a:lvl9pPr indent="-749300" lvl="8" marL="4114800">
              <a:spcBef>
                <a:spcPts val="0"/>
              </a:spcBef>
              <a:spcAft>
                <a:spcPts val="0"/>
              </a:spcAft>
              <a:buSzPts val="8200"/>
              <a:buChar char="■"/>
              <a:defRPr sz="8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474213" y="2835591"/>
            <a:ext cx="45126000" cy="257688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1pPr>
            <a:lvl2pPr lvl="1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2pPr>
            <a:lvl3pPr lvl="2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3pPr>
            <a:lvl4pPr lvl="3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4pPr>
            <a:lvl5pPr lvl="4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5pPr>
            <a:lvl6pPr lvl="5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6pPr>
            <a:lvl7pPr lvl="6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7pPr>
            <a:lvl8pPr lvl="7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8pPr>
            <a:lvl9pPr lvl="8">
              <a:spcBef>
                <a:spcPts val="0"/>
              </a:spcBef>
              <a:spcAft>
                <a:spcPts val="0"/>
              </a:spcAft>
              <a:buSzPts val="32600"/>
              <a:buNone/>
              <a:defRPr sz="32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2400000" y="-787"/>
            <a:ext cx="32400000" cy="324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21800" lIns="621800" spcFirstLastPara="1" rIns="621800" wrap="square" tIns="621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881496" y="7768031"/>
            <a:ext cx="28666800" cy="9337200"/>
          </a:xfrm>
          <a:prstGeom prst="rect">
            <a:avLst/>
          </a:prstGeom>
        </p:spPr>
        <p:txBody>
          <a:bodyPr anchorCtr="0" anchor="b" bIns="621800" lIns="621800" spcFirstLastPara="1" rIns="621800" wrap="square" tIns="621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500"/>
              <a:buNone/>
              <a:defRPr sz="285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881496" y="17657165"/>
            <a:ext cx="28666800" cy="7780200"/>
          </a:xfrm>
          <a:prstGeom prst="rect">
            <a:avLst/>
          </a:prstGeom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300"/>
              <a:buNone/>
              <a:defRPr sz="14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35004331" y="4561102"/>
            <a:ext cx="27191100" cy="232761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indent="-1009650" lvl="0" marL="457200">
              <a:spcBef>
                <a:spcPts val="0"/>
              </a:spcBef>
              <a:spcAft>
                <a:spcPts val="0"/>
              </a:spcAft>
              <a:buSzPts val="12300"/>
              <a:buChar char="●"/>
              <a:defRPr/>
            </a:lvl1pPr>
            <a:lvl2pPr indent="-838200" lvl="1" marL="9144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2pPr>
            <a:lvl3pPr indent="-838200" lvl="2" marL="13716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3pPr>
            <a:lvl4pPr indent="-838200" lvl="3" marL="18288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4pPr>
            <a:lvl5pPr indent="-838200" lvl="4" marL="22860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5pPr>
            <a:lvl6pPr indent="-838200" lvl="5" marL="27432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6pPr>
            <a:lvl7pPr indent="-838200" lvl="6" marL="3200400">
              <a:spcBef>
                <a:spcPts val="0"/>
              </a:spcBef>
              <a:spcAft>
                <a:spcPts val="0"/>
              </a:spcAft>
              <a:buSzPts val="9600"/>
              <a:buChar char="●"/>
              <a:defRPr/>
            </a:lvl7pPr>
            <a:lvl8pPr indent="-838200" lvl="7" marL="3657600">
              <a:spcBef>
                <a:spcPts val="0"/>
              </a:spcBef>
              <a:spcAft>
                <a:spcPts val="0"/>
              </a:spcAft>
              <a:buSzPts val="9600"/>
              <a:buChar char="○"/>
              <a:defRPr/>
            </a:lvl8pPr>
            <a:lvl9pPr indent="-838200" lvl="8" marL="4114800">
              <a:spcBef>
                <a:spcPts val="0"/>
              </a:spcBef>
              <a:spcAft>
                <a:spcPts val="0"/>
              </a:spcAft>
              <a:buSzPts val="96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208898" y="26649291"/>
            <a:ext cx="42510900" cy="3811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08898" y="2803307"/>
            <a:ext cx="60382500" cy="3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800" lIns="621800" spcFirstLastPara="1" rIns="621800" wrap="square" tIns="621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0"/>
              <a:buNone/>
              <a:defRPr sz="19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08898" y="7259685"/>
            <a:ext cx="60382500" cy="21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21800" lIns="621800" spcFirstLastPara="1" rIns="621800" wrap="square" tIns="621800">
            <a:normAutofit/>
          </a:bodyPr>
          <a:lstStyle>
            <a:lvl1pPr indent="-1009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Char char="●"/>
              <a:defRPr sz="12300">
                <a:solidFill>
                  <a:schemeClr val="dk2"/>
                </a:solidFill>
              </a:defRPr>
            </a:lvl1pPr>
            <a:lvl2pPr indent="-838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○"/>
              <a:defRPr sz="9600">
                <a:solidFill>
                  <a:schemeClr val="dk2"/>
                </a:solidFill>
              </a:defRPr>
            </a:lvl2pPr>
            <a:lvl3pPr indent="-838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■"/>
              <a:defRPr sz="9600">
                <a:solidFill>
                  <a:schemeClr val="dk2"/>
                </a:solidFill>
              </a:defRPr>
            </a:lvl3pPr>
            <a:lvl4pPr indent="-838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4pPr>
            <a:lvl5pPr indent="-838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○"/>
              <a:defRPr sz="9600">
                <a:solidFill>
                  <a:schemeClr val="dk2"/>
                </a:solidFill>
              </a:defRPr>
            </a:lvl5pPr>
            <a:lvl6pPr indent="-838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■"/>
              <a:defRPr sz="9600">
                <a:solidFill>
                  <a:schemeClr val="dk2"/>
                </a:solidFill>
              </a:defRPr>
            </a:lvl6pPr>
            <a:lvl7pPr indent="-838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●"/>
              <a:defRPr sz="9600">
                <a:solidFill>
                  <a:schemeClr val="dk2"/>
                </a:solidFill>
              </a:defRPr>
            </a:lvl7pPr>
            <a:lvl8pPr indent="-838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○"/>
              <a:defRPr sz="9600">
                <a:solidFill>
                  <a:schemeClr val="dk2"/>
                </a:solidFill>
              </a:defRPr>
            </a:lvl8pPr>
            <a:lvl9pPr indent="-838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Char char="■"/>
              <a:defRPr sz="9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0041040" y="29374594"/>
            <a:ext cx="3888600" cy="24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21800" lIns="621800" spcFirstLastPara="1" rIns="621800" wrap="square" tIns="621800">
            <a:normAutofit/>
          </a:bodyPr>
          <a:lstStyle>
            <a:lvl1pPr lvl="0" algn="r">
              <a:buNone/>
              <a:defRPr sz="6800">
                <a:solidFill>
                  <a:schemeClr val="dk2"/>
                </a:solidFill>
              </a:defRPr>
            </a:lvl1pPr>
            <a:lvl2pPr lvl="1" algn="r">
              <a:buNone/>
              <a:defRPr sz="6800">
                <a:solidFill>
                  <a:schemeClr val="dk2"/>
                </a:solidFill>
              </a:defRPr>
            </a:lvl2pPr>
            <a:lvl3pPr lvl="2" algn="r">
              <a:buNone/>
              <a:defRPr sz="6800">
                <a:solidFill>
                  <a:schemeClr val="dk2"/>
                </a:solidFill>
              </a:defRPr>
            </a:lvl3pPr>
            <a:lvl4pPr lvl="3" algn="r">
              <a:buNone/>
              <a:defRPr sz="6800">
                <a:solidFill>
                  <a:schemeClr val="dk2"/>
                </a:solidFill>
              </a:defRPr>
            </a:lvl4pPr>
            <a:lvl5pPr lvl="4" algn="r">
              <a:buNone/>
              <a:defRPr sz="6800">
                <a:solidFill>
                  <a:schemeClr val="dk2"/>
                </a:solidFill>
              </a:defRPr>
            </a:lvl5pPr>
            <a:lvl6pPr lvl="5" algn="r">
              <a:buNone/>
              <a:defRPr sz="6800">
                <a:solidFill>
                  <a:schemeClr val="dk2"/>
                </a:solidFill>
              </a:defRPr>
            </a:lvl6pPr>
            <a:lvl7pPr lvl="6" algn="r">
              <a:buNone/>
              <a:defRPr sz="6800">
                <a:solidFill>
                  <a:schemeClr val="dk2"/>
                </a:solidFill>
              </a:defRPr>
            </a:lvl7pPr>
            <a:lvl8pPr lvl="7" algn="r">
              <a:buNone/>
              <a:defRPr sz="6800">
                <a:solidFill>
                  <a:schemeClr val="dk2"/>
                </a:solidFill>
              </a:defRPr>
            </a:lvl8pPr>
            <a:lvl9pPr lvl="8" algn="r">
              <a:buNone/>
              <a:defRPr sz="6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092061" y="1517720"/>
            <a:ext cx="47259900" cy="3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350" lIns="402725" spcFirstLastPara="1" rIns="402725" wrap="square" tIns="201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Self-supervised disentangled representation learning of artistic style through Neural Style Transfer</a:t>
            </a:r>
            <a:br>
              <a:rPr lang="en" sz="7400">
                <a:solidFill>
                  <a:srgbClr val="000000"/>
                </a:solidFill>
              </a:rPr>
            </a:br>
            <a:r>
              <a:rPr baseline="30000" lang="en" sz="5500">
                <a:solidFill>
                  <a:srgbClr val="000000"/>
                </a:solidFill>
              </a:rPr>
              <a:t>1</a:t>
            </a:r>
            <a:r>
              <a:rPr lang="en" sz="5500">
                <a:solidFill>
                  <a:srgbClr val="000000"/>
                </a:solidFill>
              </a:rPr>
              <a:t>Dan Ruta, </a:t>
            </a:r>
            <a:r>
              <a:rPr baseline="30000" lang="en" sz="5500">
                <a:solidFill>
                  <a:schemeClr val="dk1"/>
                </a:solidFill>
              </a:rPr>
              <a:t>1</a:t>
            </a:r>
            <a:r>
              <a:rPr lang="en" sz="5500">
                <a:solidFill>
                  <a:schemeClr val="dk1"/>
                </a:solidFill>
              </a:rPr>
              <a:t>Gemma Canet Tarrés, </a:t>
            </a:r>
            <a:r>
              <a:rPr baseline="30000" lang="en" sz="5500"/>
              <a:t>1</a:t>
            </a:r>
            <a:r>
              <a:rPr lang="en" sz="5500"/>
              <a:t>Alexander Black</a:t>
            </a:r>
            <a:r>
              <a:rPr lang="en" sz="5500">
                <a:solidFill>
                  <a:srgbClr val="000000"/>
                </a:solidFill>
              </a:rPr>
              <a:t>, </a:t>
            </a:r>
            <a:r>
              <a:rPr baseline="30000" lang="en" sz="5500">
                <a:solidFill>
                  <a:schemeClr val="dk1"/>
                </a:solidFill>
              </a:rPr>
              <a:t>1</a:t>
            </a:r>
            <a:r>
              <a:rPr lang="en" sz="5500"/>
              <a:t>Andrew Gilbert</a:t>
            </a:r>
            <a:r>
              <a:rPr lang="en" sz="5500">
                <a:solidFill>
                  <a:srgbClr val="000000"/>
                </a:solidFill>
              </a:rPr>
              <a:t>, </a:t>
            </a:r>
            <a:r>
              <a:rPr baseline="30000" lang="en" sz="5500">
                <a:solidFill>
                  <a:srgbClr val="000000"/>
                </a:solidFill>
              </a:rPr>
              <a:t>1,2</a:t>
            </a:r>
            <a:r>
              <a:rPr lang="en" sz="5500">
                <a:solidFill>
                  <a:srgbClr val="000000"/>
                </a:solidFill>
              </a:rPr>
              <a:t>John Collomosse</a:t>
            </a:r>
            <a:br>
              <a:rPr lang="en" sz="7400">
                <a:solidFill>
                  <a:srgbClr val="000000"/>
                </a:solidFill>
              </a:rPr>
            </a:br>
            <a:r>
              <a:rPr baseline="30000" lang="en" sz="7400">
                <a:solidFill>
                  <a:srgbClr val="000000"/>
                </a:solidFill>
              </a:rPr>
              <a:t>1</a:t>
            </a:r>
            <a:r>
              <a:rPr lang="en" sz="7400">
                <a:solidFill>
                  <a:srgbClr val="000000"/>
                </a:solidFill>
              </a:rPr>
              <a:t>CVSSP University of Surrey, </a:t>
            </a:r>
            <a:r>
              <a:rPr baseline="30000" lang="en" sz="7400">
                <a:solidFill>
                  <a:srgbClr val="000000"/>
                </a:solidFill>
              </a:rPr>
              <a:t>2</a:t>
            </a:r>
            <a:r>
              <a:rPr lang="en" sz="7400">
                <a:solidFill>
                  <a:srgbClr val="000000"/>
                </a:solidFill>
              </a:rPr>
              <a:t>Adobe Resear</a:t>
            </a:r>
            <a:r>
              <a:rPr lang="en" sz="7400">
                <a:solidFill>
                  <a:schemeClr val="dk1"/>
                </a:solidFill>
              </a:rPr>
              <a:t>ch</a:t>
            </a:r>
            <a:endParaRPr sz="6800">
              <a:solidFill>
                <a:srgbClr val="000000"/>
              </a:solidFill>
            </a:endParaRPr>
          </a:p>
        </p:txBody>
      </p:sp>
      <p:pic>
        <p:nvPicPr>
          <p:cNvPr descr="University of Surrey | World University Rankings | THE" id="55" name="Google Shape;55;p13"/>
          <p:cNvPicPr preferRelativeResize="0"/>
          <p:nvPr/>
        </p:nvPicPr>
        <p:blipFill rotWithShape="1">
          <a:blip r:embed="rId3">
            <a:alphaModFix/>
          </a:blip>
          <a:srcRect b="36951" l="0" r="0" t="33034"/>
          <a:stretch/>
        </p:blipFill>
        <p:spPr>
          <a:xfrm>
            <a:off x="54044350" y="725973"/>
            <a:ext cx="10066225" cy="31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886" y="1648480"/>
            <a:ext cx="2747658" cy="31454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90325" y="5206475"/>
            <a:ext cx="21132300" cy="24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350" lIns="402725" spcFirstLastPara="1" rIns="402725" wrap="square" tIns="201350">
            <a:normAutofit/>
          </a:bodyPr>
          <a:lstStyle/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0000FF"/>
                </a:solidFill>
              </a:rPr>
              <a:t>Background:</a:t>
            </a:r>
            <a:endParaRPr sz="4400">
              <a:solidFill>
                <a:srgbClr val="000000"/>
              </a:solidFill>
            </a:endParaRPr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</a:rPr>
              <a:t>We set out to create a style representation learning model with far less entanglement of content information.</a:t>
            </a:r>
            <a:br>
              <a:rPr lang="en" sz="4400">
                <a:solidFill>
                  <a:schemeClr val="dk1"/>
                </a:solidFill>
              </a:rPr>
            </a:br>
            <a:r>
              <a:rPr lang="en" sz="4400">
                <a:solidFill>
                  <a:schemeClr val="dk1"/>
                </a:solidFill>
              </a:rPr>
              <a:t>	We use Neural Style Transfer (NST) to measure and drive the learning signal and achieve state-of-the-art representation learning on explicitly disentangled metrics. We show that strongly addressing the disentanglement of style and content leads to large gains in style-specific metrics, encoding far less semantic information and achieving state-of-the-art accuracy in downstream style matching (retrieval) and zero-shot style tagging tasks</a:t>
            </a:r>
            <a:endParaRPr sz="4400">
              <a:solidFill>
                <a:schemeClr val="dk1"/>
              </a:solidFill>
            </a:endParaRPr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6223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0000FF"/>
                </a:solidFill>
              </a:rPr>
              <a:t>Contribution #1 - Novel training methodology for </a:t>
            </a:r>
            <a:r>
              <a:rPr b="1" lang="en" sz="5500">
                <a:solidFill>
                  <a:srgbClr val="0000FF"/>
                </a:solidFill>
              </a:rPr>
              <a:t>representation</a:t>
            </a:r>
            <a:r>
              <a:rPr b="1" lang="en" sz="5500">
                <a:solidFill>
                  <a:srgbClr val="0000FF"/>
                </a:solidFill>
              </a:rPr>
              <a:t> learning of style:</a:t>
            </a:r>
            <a:endParaRPr sz="4000">
              <a:solidFill>
                <a:srgbClr val="000000"/>
              </a:solidFill>
            </a:endParaRPr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4400"/>
              <a:t> </a:t>
            </a:r>
            <a:endParaRPr sz="4400"/>
          </a:p>
          <a:p>
            <a:pPr indent="-508000" lvl="0" marL="457200" rtl="0" algn="l">
              <a:spcBef>
                <a:spcPts val="90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We use NST dynamically during the training process to generate style-consisted data with randomized content subject matter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We create invariance to the content, while training for style consistency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" sz="4400"/>
              <a:t>We use two branches in our model: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A descriptive ViT branch with global attention</a:t>
            </a:r>
            <a:endParaRPr sz="4400"/>
          </a:p>
          <a:p>
            <a:pPr indent="-863600" lvl="2" marL="1270000" rtl="0" algn="l"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</a:pPr>
            <a:r>
              <a:rPr lang="en" sz="4400"/>
              <a:t>A VGG branch over which we can compute moment statistics, for all layers, similar to the original ALADIN design</a:t>
            </a:r>
            <a:endParaRPr sz="4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2706871" y="5990003"/>
            <a:ext cx="20140200" cy="24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350" lIns="402725" spcFirstLastPara="1" rIns="402725" wrap="square" tIns="201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0000FF"/>
                </a:solidFill>
              </a:rPr>
              <a:t>Contribution #2 - SOTA style representation learning with enforced disenta</a:t>
            </a:r>
            <a:r>
              <a:rPr b="1" lang="en" sz="5500">
                <a:solidFill>
                  <a:srgbClr val="0000FF"/>
                </a:solidFill>
              </a:rPr>
              <a:t>nglement: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" sz="4400">
                <a:solidFill>
                  <a:schemeClr val="dk1"/>
                </a:solidFill>
              </a:rPr>
              <a:t>We achieve state-of-the-art style entanglement, as measured through image retrieval metrics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" sz="4400">
                <a:solidFill>
                  <a:schemeClr val="dk1"/>
                </a:solidFill>
              </a:rPr>
              <a:t>Our method does not encode content information as well, also as measured through image retrieval, but over content images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2274962" y="21279944"/>
            <a:ext cx="21394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875" lIns="124875" spcFirstLastPara="1" rIns="124875" wrap="square" tIns="12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Tested through style image retrieval on synthetic test created with several methods. We ablate the NST methods used during training. We include a hold-out NST method as test set (CAST)</a:t>
            </a:r>
            <a:endParaRPr sz="3400"/>
          </a:p>
        </p:txBody>
      </p:sp>
      <p:sp>
        <p:nvSpPr>
          <p:cNvPr id="60" name="Google Shape;60;p13"/>
          <p:cNvSpPr txBox="1"/>
          <p:nvPr/>
        </p:nvSpPr>
        <p:spPr>
          <a:xfrm>
            <a:off x="44331850" y="5990003"/>
            <a:ext cx="20140200" cy="26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350" lIns="402725" spcFirstLastPara="1" rIns="402725" wrap="square" tIns="201350">
            <a:noAutofit/>
          </a:bodyPr>
          <a:lstStyle/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-774700" lvl="0" marL="774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0000FF"/>
                </a:solidFill>
              </a:rPr>
              <a:t>Contribution #3 - SOTA multi-modal vision/language representation learning of artistic style</a:t>
            </a:r>
            <a:endParaRPr sz="4000">
              <a:solidFill>
                <a:srgbClr val="000000"/>
              </a:solidFill>
            </a:endParaRPr>
          </a:p>
          <a:p>
            <a:pPr indent="0" lvl="0" marL="10795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-508000" lvl="0" marL="4572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" sz="4400">
                <a:solidFill>
                  <a:schemeClr val="dk1"/>
                </a:solidFill>
              </a:rPr>
              <a:t>We can use our model in downstream tasks such as multimodal vision/language representation learning - again in the domain of artistic style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" sz="4400">
                <a:solidFill>
                  <a:schemeClr val="dk1"/>
                </a:solidFill>
              </a:rPr>
              <a:t>By itself, our model does not achieve SOTA on the StyleBabel test set - we hypothesize this is due to entanglement in the StyleBabel data itself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" sz="4400">
                <a:solidFill>
                  <a:schemeClr val="dk1"/>
                </a:solidFill>
              </a:rPr>
              <a:t>We do achieve SOTA when fusing our model with ALADIN-ViT, the previous SOTA method on StyleBabel, inspired by experiments in the paper of the original ALADIN model </a:t>
            </a:r>
            <a:endParaRPr sz="4000">
              <a:solidFill>
                <a:srgbClr val="000000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450" y="26375689"/>
            <a:ext cx="18182152" cy="578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33349" y="4840775"/>
            <a:ext cx="6835850" cy="83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7">
            <a:alphaModFix/>
          </a:blip>
          <a:srcRect b="6778" l="14603" r="14674" t="25438"/>
          <a:stretch/>
        </p:blipFill>
        <p:spPr>
          <a:xfrm>
            <a:off x="45795575" y="24000100"/>
            <a:ext cx="16552300" cy="83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40572" y="17815374"/>
            <a:ext cx="14518866" cy="3618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08041" y="22512151"/>
            <a:ext cx="15537871" cy="39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84860" y="27284192"/>
            <a:ext cx="15784247" cy="39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22613755" y="26484351"/>
            <a:ext cx="21394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875" lIns="124875" spcFirstLastPara="1" rIns="124875" wrap="square" tIns="12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Style image retrieval compared to baselines - higher value is better</a:t>
            </a:r>
            <a:endParaRPr sz="3400"/>
          </a:p>
        </p:txBody>
      </p:sp>
      <p:sp>
        <p:nvSpPr>
          <p:cNvPr id="68" name="Google Shape;68;p13"/>
          <p:cNvSpPr txBox="1"/>
          <p:nvPr/>
        </p:nvSpPr>
        <p:spPr>
          <a:xfrm>
            <a:off x="22274941" y="31211185"/>
            <a:ext cx="213948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875" lIns="124875" spcFirstLastPara="1" rIns="124875" wrap="square" tIns="124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Content</a:t>
            </a:r>
            <a:r>
              <a:rPr lang="en" sz="3400"/>
              <a:t> image retrieval compared to baselines - lower value is better, to show the lack of learning content image features.</a:t>
            </a:r>
            <a:endParaRPr sz="3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493502" y="4879208"/>
            <a:ext cx="10094105" cy="609439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44331840" y="5414987"/>
            <a:ext cx="5791800" cy="49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875" lIns="124875" spcFirstLastPara="1" rIns="124875" wrap="square" tIns="124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We also test with non-synthetic data, by first cropping high resolution data into smaller crops. This cropping breaks apart semantic content, slightly avoiding entanglement in the data</a:t>
            </a:r>
            <a:endParaRPr sz="3400"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58383" y="11117857"/>
            <a:ext cx="8164344" cy="42189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/>
          <p:nvPr/>
        </p:nvSpPr>
        <p:spPr>
          <a:xfrm>
            <a:off x="44331850" y="11369774"/>
            <a:ext cx="64437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875" lIns="124875" spcFirstLastPara="1" rIns="124875" wrap="square" tIns="124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We still compare favourably, even when evaluating with non-synthetic data. The gaps are smaller, as there is still some content/style entanglement, despite the cropping.</a:t>
            </a:r>
            <a:endParaRPr sz="3400"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87524" y="11799974"/>
            <a:ext cx="15537897" cy="543129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4549550" y="17106437"/>
            <a:ext cx="2542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875" lIns="124875" spcFirstLastPara="1" rIns="124875" wrap="square" tIns="124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Calibri"/>
                <a:ea typeface="Calibri"/>
                <a:cs typeface="Calibri"/>
                <a:sym typeface="Calibri"/>
              </a:rPr>
              <a:t>BAM-FG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15388952" y="17106437"/>
            <a:ext cx="25425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4875" lIns="124875" spcFirstLastPara="1" rIns="124875" wrap="square" tIns="124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Calibri"/>
                <a:ea typeface="Calibri"/>
                <a:cs typeface="Calibri"/>
                <a:sym typeface="Calibri"/>
              </a:rPr>
              <a:t>Synthetic</a:t>
            </a:r>
            <a:endParaRPr sz="4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22706871" y="6655184"/>
            <a:ext cx="11282400" cy="6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350" lIns="402725" spcFirstLastPara="1" rIns="402725" wrap="square" tIns="201350">
            <a:noAutofit/>
          </a:bodyPr>
          <a:lstStyle/>
          <a:p>
            <a:pPr indent="-508000" lvl="0" marL="4572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" sz="4400">
                <a:solidFill>
                  <a:schemeClr val="dk1"/>
                </a:solidFill>
              </a:rPr>
              <a:t>We use contrastive learning over positive data pairs of similar styles within a batch, amongst stylized results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" sz="4400">
                <a:solidFill>
                  <a:schemeClr val="dk1"/>
                </a:solidFill>
              </a:rPr>
              <a:t>The negative samples are the other remaining samples stylized in that batch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" sz="4400">
                <a:solidFill>
                  <a:schemeClr val="dk1"/>
                </a:solidFill>
              </a:rPr>
              <a:t>We also use the original style images as positives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